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9" autoAdjust="0"/>
    <p:restoredTop sz="94717"/>
  </p:normalViewPr>
  <p:slideViewPr>
    <p:cSldViewPr snapToGrid="0">
      <p:cViewPr varScale="1">
        <p:scale>
          <a:sx n="88" d="100"/>
          <a:sy n="88" d="100"/>
        </p:scale>
        <p:origin x="1256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73491-F6AF-8B06-DCEB-93765D4AB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E4117-EF60-7C01-ADE1-D2D3EB468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C5C75-15AE-4A60-A68B-3A46931BD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4E5F5-5FE3-83A2-DBE3-0A3ED69C9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01BD6-2E46-0396-F123-F322B0CD3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5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F8477-BF93-55DF-A27C-0E6BA4D92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BDC73-BD6C-5DB3-E936-19901A904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12083-AD12-809D-92A4-DF000AC12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5CF66-AE32-2CC4-0071-B8AC2664E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A6D08-C51F-6E24-5E24-A953C52F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8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22804C-2BC8-09AC-EF84-F149F7CC7E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BF26E5-C660-00A5-F390-3164D5EB3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CE964-3502-A11F-A510-92F2D8A6A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1CC55-B4CA-B967-0C32-292A53F58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81A77-DA40-8960-29EA-B8CDFEAB0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60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AABD4-F115-D417-4A5D-8495ED9CD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C09F2-A060-8E8C-DC56-DC47E553B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C34B6-D4B1-C363-32B5-798CF114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388E9-7DED-0B9F-AF62-BD414A187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E28E5-DB0F-BEA1-8B49-AC223326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4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A61E0-0FAD-7C41-529B-7EDD2B136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9ED41-07F4-CB70-5C37-DCC139F51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22C62-635C-FAC5-A53F-A412552A0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9600A-21BE-DA52-63A7-76AEAAAF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AD3CA-5823-600B-A03A-39E5454C1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0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E7500-DA6E-0994-2005-E183EE55A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423B0-61E8-D899-CFCC-01592FB69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4A78C2-824E-D90B-9D70-EF459B73D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C8D58-28EA-5588-1563-F07C08FA9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A7DC5E-A612-EC64-6D76-C52AFCCC2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8B421-0911-E460-2E88-4F5773B84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78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EB28F-A572-7864-FEBD-373296832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5408E-5DA9-DEB6-FF8B-BDC8249F8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EA483-E6E4-0A48-20E4-1E871748C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CB26F3-7F8A-3CF1-4C7F-9C3BBB8F55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C2A8D7-7BD1-16C4-DE21-D190A80B75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9F53C8-B6B5-D8FF-C238-B69DACFFB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0FB154-EEEA-D282-6D12-B288A506F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313FF6-AC05-9A6D-6505-8CF7E810F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4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F5E8-8A4A-FDFE-E497-06E43FF69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4AD713-4568-B1E8-9EF1-F9A662EB5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08A9AA-F40A-1E86-F931-A378CF730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E6F40C-CB1D-3354-12BC-CB958F597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7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F2EC82-7972-55F0-644A-137849C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4690F4-CAB4-ADAC-3441-24AFA5AD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F9763-1642-DD8B-512A-17079FA1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3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551AA-3D3D-5FC7-0A79-979D9BC70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6B66A-2F09-46ED-AB17-7E6DF6F35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D4070-9851-3C1A-8866-517066346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B7136-2935-7EF3-24C3-052A02DB9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BB3B9-DC66-419C-A24B-21B917735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F22CE-0845-EDEC-C983-32808E5CA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262E5-03FF-F3F6-6797-6B7BFAF00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01E286-D568-CE82-AFAB-4A427CCFE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E3816-89C9-2D7F-F8DD-3BBF9747B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4D23B-6A81-724A-9900-44D991FA5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986A1-EC36-4045-9243-454415695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F0E3E-C3A3-E3C4-5495-9CD5765D7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62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CA5DBB-6566-6D4F-E996-40D3DC28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C8865-DD9A-BF43-FDB4-3BAE37FC6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6CA6B-5D0E-D3B7-240A-FA290DB250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847E0D-24F8-4279-B735-991B50B98F4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28F6A-A28C-0B0B-F23E-58328D448F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24A9B-BD90-F345-B1C3-F910C428CD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EE8DC6-E381-4B47-B960-1DAC3E81D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nclemente.gov/Directory.aspx?EID=56" TargetMode="External"/><Relationship Id="rId7" Type="http://schemas.openxmlformats.org/officeDocument/2006/relationships/hyperlink" Target="https://www.sanclemente.gov/159/City-Council" TargetMode="External"/><Relationship Id="rId2" Type="http://schemas.openxmlformats.org/officeDocument/2006/relationships/hyperlink" Target="https://www.sanclemente.gov/Directory.aspx?EID=5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anclemente.gov/Directory.aspx?EID=59" TargetMode="External"/><Relationship Id="rId5" Type="http://schemas.openxmlformats.org/officeDocument/2006/relationships/hyperlink" Target="https://www.sanclemente.gov/Directory.aspx?EID=58" TargetMode="External"/><Relationship Id="rId4" Type="http://schemas.openxmlformats.org/officeDocument/2006/relationships/hyperlink" Target="https://www.sanclemente.gov/Directory.aspx?EID=5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87D833E0-48B8-23E7-1247-B66A23493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058272"/>
            <a:ext cx="5760846" cy="1323439"/>
          </a:xfrm>
        </p:spPr>
        <p:txBody>
          <a:bodyPr>
            <a:noAutofit/>
          </a:bodyPr>
          <a:lstStyle/>
          <a:p>
            <a:r>
              <a:rPr lang="en-US" altLang="en-US" sz="4000" dirty="0">
                <a:latin typeface="Arial" panose="020B0604020202020204" pitchFamily="34" charset="0"/>
              </a:rPr>
              <a:t>CBP Tower on City Land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8887DD5-EB6E-5ECB-8456-5AC40AE432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596630" y="1369409"/>
            <a:ext cx="8034819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Item 11M – Federal Surveillance Lease Proposal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187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4D97CE1-5F34-AFEF-7890-519E2631A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33" y="116997"/>
            <a:ext cx="9897534" cy="167793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Action Requested at the City Council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916C4-CF99-DA70-B177-42DC143A8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1300" y="2440240"/>
            <a:ext cx="9093200" cy="24308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en-US" altLang="en-US" sz="3600" b="0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Decline approval of Item 11M as written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✅ </a:t>
            </a:r>
            <a:r>
              <a:rPr kumimoji="0" lang="en-US" altLang="en-US" sz="3600" b="0" i="1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Renegotiate or pursue local safety alternatives.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endParaRPr lang="en-US" sz="20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85285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137A56-C5CF-7B6E-144A-715E99417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0F4DED1-67E3-EBD7-F798-508A1FE9C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8E2C4C-7EAC-AB40-FC75-51B63C55F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96F721D-13BC-9892-7471-6CCE2206E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54BFF4B-9BBE-328E-81F9-90651C76B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66D4402-A57D-026D-8C44-B67A2545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A939A9D-0F6D-46FB-A229-F07BA2B2AD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A30E3DB-305F-332C-F694-34F78D579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2839122-76F3-2356-6281-82F98D347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0412" y="355600"/>
            <a:ext cx="5754696" cy="8873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San Clemente City Council </a:t>
            </a:r>
            <a:br>
              <a:rPr lang="en-US" sz="3600" dirty="0">
                <a:solidFill>
                  <a:schemeClr val="tx2"/>
                </a:solidFill>
              </a:rPr>
            </a:b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5CBCA-4F92-50F6-E83F-1608D4DD3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endParaRPr lang="en-US" sz="20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675CF5E-80B3-9718-BC1B-9D0CEA68EF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61EFE92-F089-4956-DA4A-8255E6BD5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232D2AB-438A-A781-65B6-DA19DE8DA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99C78B0-40DF-B194-939C-7F4164414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D7438FA-BC19-F6C8-A1ED-2280322231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0B043A3-26B6-3B60-7F3D-D816DCB313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792378"/>
              </p:ext>
            </p:extLst>
          </p:nvPr>
        </p:nvGraphicFramePr>
        <p:xfrm>
          <a:off x="525038" y="1803400"/>
          <a:ext cx="10515389" cy="408256"/>
        </p:xfrm>
        <a:graphic>
          <a:graphicData uri="http://schemas.openxmlformats.org/drawingml/2006/table">
            <a:tbl>
              <a:tblPr/>
              <a:tblGrid>
                <a:gridCol w="2507760">
                  <a:extLst>
                    <a:ext uri="{9D8B030D-6E8A-4147-A177-3AD203B41FA5}">
                      <a16:colId xmlns:a16="http://schemas.microsoft.com/office/drawing/2014/main" val="1193654983"/>
                    </a:ext>
                  </a:extLst>
                </a:gridCol>
                <a:gridCol w="2835426">
                  <a:extLst>
                    <a:ext uri="{9D8B030D-6E8A-4147-A177-3AD203B41FA5}">
                      <a16:colId xmlns:a16="http://schemas.microsoft.com/office/drawing/2014/main" val="2221564363"/>
                    </a:ext>
                  </a:extLst>
                </a:gridCol>
                <a:gridCol w="2350973">
                  <a:extLst>
                    <a:ext uri="{9D8B030D-6E8A-4147-A177-3AD203B41FA5}">
                      <a16:colId xmlns:a16="http://schemas.microsoft.com/office/drawing/2014/main" val="578865877"/>
                    </a:ext>
                  </a:extLst>
                </a:gridCol>
                <a:gridCol w="2821230">
                  <a:extLst>
                    <a:ext uri="{9D8B030D-6E8A-4147-A177-3AD203B41FA5}">
                      <a16:colId xmlns:a16="http://schemas.microsoft.com/office/drawing/2014/main" val="29143469"/>
                    </a:ext>
                  </a:extLst>
                </a:gridCol>
              </a:tblGrid>
              <a:tr h="40825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539933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A35AC37-997E-10CE-1FF4-3989DF7D18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621683"/>
              </p:ext>
            </p:extLst>
          </p:nvPr>
        </p:nvGraphicFramePr>
        <p:xfrm>
          <a:off x="211514" y="1489650"/>
          <a:ext cx="11768666" cy="3566160"/>
        </p:xfrm>
        <a:graphic>
          <a:graphicData uri="http://schemas.openxmlformats.org/drawingml/2006/table">
            <a:tbl>
              <a:tblPr/>
              <a:tblGrid>
                <a:gridCol w="2806647">
                  <a:extLst>
                    <a:ext uri="{9D8B030D-6E8A-4147-A177-3AD203B41FA5}">
                      <a16:colId xmlns:a16="http://schemas.microsoft.com/office/drawing/2014/main" val="2475036940"/>
                    </a:ext>
                  </a:extLst>
                </a:gridCol>
                <a:gridCol w="3173366">
                  <a:extLst>
                    <a:ext uri="{9D8B030D-6E8A-4147-A177-3AD203B41FA5}">
                      <a16:colId xmlns:a16="http://schemas.microsoft.com/office/drawing/2014/main" val="3119980773"/>
                    </a:ext>
                  </a:extLst>
                </a:gridCol>
                <a:gridCol w="2631174">
                  <a:extLst>
                    <a:ext uri="{9D8B030D-6E8A-4147-A177-3AD203B41FA5}">
                      <a16:colId xmlns:a16="http://schemas.microsoft.com/office/drawing/2014/main" val="3749376759"/>
                    </a:ext>
                  </a:extLst>
                </a:gridCol>
                <a:gridCol w="3157479">
                  <a:extLst>
                    <a:ext uri="{9D8B030D-6E8A-4147-A177-3AD203B41FA5}">
                      <a16:colId xmlns:a16="http://schemas.microsoft.com/office/drawing/2014/main" val="1576275383"/>
                    </a:ext>
                  </a:extLst>
                </a:gridCol>
              </a:tblGrid>
              <a:tr h="3579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Name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Title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Phone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Email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229113"/>
                  </a:ext>
                </a:extLst>
              </a:tr>
              <a:tr h="6264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  <a:hlinkClick r:id="rId2"/>
                        </a:rPr>
                        <a:t>Cabral, Victor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Council Member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949-361-8322</a:t>
                      </a:r>
                      <a:br>
                        <a:rPr lang="en-US">
                          <a:effectLst/>
                        </a:rPr>
                      </a:b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cabralv@san-clemente.org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909045"/>
                  </a:ext>
                </a:extLst>
              </a:tr>
              <a:tr h="6264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  <a:hlinkClick r:id="rId3"/>
                        </a:rPr>
                        <a:t>Enmeier, Mark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Council Member</a:t>
                      </a:r>
                      <a:br>
                        <a:rPr lang="en-US">
                          <a:effectLst/>
                        </a:rPr>
                      </a:b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949-361-8322</a:t>
                      </a:r>
                      <a:br>
                        <a:rPr lang="en-US">
                          <a:effectLst/>
                        </a:rPr>
                      </a:b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enmeierm@san-clemente.org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361817"/>
                  </a:ext>
                </a:extLst>
              </a:tr>
              <a:tr h="6264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  <a:hlinkClick r:id="rId4"/>
                        </a:rPr>
                        <a:t>Knoblock, Steve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Mayor Pro Tem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949-361-8322</a:t>
                      </a:r>
                      <a:br>
                        <a:rPr lang="en-US">
                          <a:effectLst/>
                        </a:rPr>
                      </a:b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knoblocks@san-clemente.org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176536"/>
                  </a:ext>
                </a:extLst>
              </a:tr>
              <a:tr h="6264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  <a:hlinkClick r:id="rId5"/>
                        </a:rPr>
                        <a:t>Loeffler, Rick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Mayor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949-702-8235</a:t>
                      </a:r>
                      <a:br>
                        <a:rPr lang="en-US">
                          <a:effectLst/>
                        </a:rPr>
                      </a:b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Loefflerr@san-clemente.org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8663525"/>
                  </a:ext>
                </a:extLst>
              </a:tr>
              <a:tr h="6264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  <a:hlinkClick r:id="rId6"/>
                        </a:rPr>
                        <a:t>Wu, Zhen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Council Member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>
                          <a:effectLst/>
                        </a:rPr>
                        <a:t>949-361-8322</a:t>
                      </a:r>
                      <a:br>
                        <a:rPr lang="en-US">
                          <a:effectLst/>
                        </a:rPr>
                      </a:b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WuZ@san-clemente.org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082199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3871BDCF-3D44-4320-670D-585B1756C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3821" y="10206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https://www.sanclemente.gov/159/City-Council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FC5609-BA50-7A7C-84C6-3118D4CBBFDB}"/>
              </a:ext>
            </a:extLst>
          </p:cNvPr>
          <p:cNvSpPr txBox="1"/>
          <p:nvPr/>
        </p:nvSpPr>
        <p:spPr>
          <a:xfrm>
            <a:off x="3589714" y="5418667"/>
            <a:ext cx="5012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City Manager Andy Hall</a:t>
            </a:r>
            <a:br>
              <a:rPr lang="en-US" dirty="0"/>
            </a:br>
            <a:r>
              <a:rPr lang="en-US" dirty="0"/>
              <a:t>HallA@san-clemente.org</a:t>
            </a:r>
          </a:p>
        </p:txBody>
      </p:sp>
    </p:spTree>
    <p:extLst>
      <p:ext uri="{BB962C8B-B14F-4D97-AF65-F5344CB8AC3E}">
        <p14:creationId xmlns:p14="http://schemas.microsoft.com/office/powerpoint/2010/main" val="1711910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5" name="Rectangle 2">
            <a:extLst>
              <a:ext uri="{FF2B5EF4-FFF2-40B4-BE49-F238E27FC236}">
                <a16:creationId xmlns:a16="http://schemas.microsoft.com/office/drawing/2014/main" id="{C842E1E1-4550-2479-9419-0F9740E0B6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33466" y="991261"/>
            <a:ext cx="5754696" cy="183734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Proposed lease gives CBP a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long-term surveillance foothold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on City land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4816667-A77E-2B89-BEA7-778A28766B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4700" y="3211705"/>
            <a:ext cx="8928406" cy="24308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Issues: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No local access or oversight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No data-use limits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Broad permission for residential tracking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24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36365E3-10EF-8BA7-3090-0E3D2E4B12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9073" y="-348157"/>
            <a:ext cx="9833548" cy="13255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The City Loses Control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2">
            <a:extLst>
              <a:ext uri="{FF2B5EF4-FFF2-40B4-BE49-F238E27FC236}">
                <a16:creationId xmlns:a16="http://schemas.microsoft.com/office/drawing/2014/main" id="{BD43D9FD-BFD6-954F-C144-E96B9106F1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4133" y="1394203"/>
            <a:ext cx="11463865" cy="50743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CBP owns and fully controls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the system.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No shared access for City or local law enforcement.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Lease Term: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Up to 20 years, renewals at CBP’s sole discretion.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Remedy limits: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City can only allege breach; federal immunity applies.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Financial imbalance: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CBP pays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$10 total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, assumes control; City bears political risk. </a:t>
            </a: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Implication:</a:t>
            </a:r>
            <a:r>
              <a:rPr lang="en-US" altLang="en-US" sz="3600" b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This is not a partnership — it’s a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federal installation on City land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864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6D899D9-A4A9-72CB-E24B-7C0538F9B2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9226" y="104574"/>
            <a:ext cx="9833548" cy="89449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Privacy Protections Are Weak &amp; Vague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2">
            <a:extLst>
              <a:ext uri="{FF2B5EF4-FFF2-40B4-BE49-F238E27FC236}">
                <a16:creationId xmlns:a16="http://schemas.microsoft.com/office/drawing/2014/main" id="{A731E1BC-2955-DF2D-F90B-848BC59C01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79226" y="1515533"/>
            <a:ext cx="9833548" cy="504613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lnSpcReduction="10000"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“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Avoid residential areas”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→ only a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verbal assurance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, not contractual.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No geofencing or audit standards.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Broad “smuggling” exception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allows tracking through neighborhoods.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City cannot verify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what the system sees or records.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Implication: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Residents are asked to trust a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permanent surveillance system without proof or limits.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2057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58CE6E4-C3EA-7A8A-0207-3BCB19E5B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8564" y="164105"/>
            <a:ext cx="9833548" cy="8010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No Data-Use Limits or Oversight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2">
            <a:extLst>
              <a:ext uri="{FF2B5EF4-FFF2-40B4-BE49-F238E27FC236}">
                <a16:creationId xmlns:a16="http://schemas.microsoft.com/office/drawing/2014/main" id="{B799E4A8-1794-6C85-5384-01AF1449B2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79226" y="1236133"/>
            <a:ext cx="9833548" cy="51816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lnSpcReduction="10000"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No limits on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data use, sharing, or retention.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May share footage with ICE or other federal agencies.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No audit rights or transparency.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Conflicts with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California SB 54 (Sanctuary)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and state privacy laws.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Implication: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San Clemente could host a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federal “virtual wall” node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misaligned with local values and state law.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56332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F5A875E-89F9-4149-09B9-5DD50F653D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4926" y="114249"/>
            <a:ext cx="9833548" cy="74935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Local Alternatives Not Explored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2">
            <a:extLst>
              <a:ext uri="{FF2B5EF4-FFF2-40B4-BE49-F238E27FC236}">
                <a16:creationId xmlns:a16="http://schemas.microsoft.com/office/drawing/2014/main" id="{BEA7EFA0-C988-4AAA-5FB3-9E0A897E85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599" y="1075267"/>
            <a:ext cx="11065933" cy="546946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Staff report frames need as “illegal vessel landings,” but…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No analysis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of City or regional monitoring options.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Alternatives could include: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City/OCSD/OCFA coastal camera systems 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Joint regional surveillance with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local auditability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Improved coordination with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Coast Guard &amp; DHS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Locally governed systems could ensure 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access, oversight, compliance, and public trust.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18440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B280108-40F4-478A-DF6C-858B075518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4926" y="118534"/>
            <a:ext cx="9833548" cy="88053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Risks if Item 11M Is Approved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2">
            <a:extLst>
              <a:ext uri="{FF2B5EF4-FFF2-40B4-BE49-F238E27FC236}">
                <a16:creationId xmlns:a16="http://schemas.microsoft.com/office/drawing/2014/main" id="{E2ABF844-8BF0-A8A8-5A7E-FFD6AF607F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4933" y="1270000"/>
            <a:ext cx="11175999" cy="5130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Civil liberties &amp; community trust: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residents feel under federal watch.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Mission creep: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CBP may upgrade tech (AI, analytics, facial recognition).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Legal &amp; political exposure: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Misuse for immigration enforcement could violate state law. 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Sovereign immunity limits City recourse.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Reputational risk: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Public backlash over privacy violations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84575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F7C1B52-98DE-8192-B4FF-5182DD2E53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8564" y="270934"/>
            <a:ext cx="9833548" cy="965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Action That Was Requested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3">
            <a:extLst>
              <a:ext uri="{FF2B5EF4-FFF2-40B4-BE49-F238E27FC236}">
                <a16:creationId xmlns:a16="http://schemas.microsoft.com/office/drawing/2014/main" id="{87911174-6774-86D3-A657-6EC4EB7680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1133" y="1507066"/>
            <a:ext cx="11057467" cy="50799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457200" marR="0" lvl="0" indent="-45720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Do not approve Item 11M as written.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2. Direct staff to: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Collaborate with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OCSD, OCFA, DHS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, and regional partners. 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Renegotiate key protections: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914400" lvl="2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Local access and audit rights </a:t>
            </a:r>
          </a:p>
          <a:p>
            <a:pPr marL="914400" lvl="2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Narrow, codified use limits </a:t>
            </a:r>
          </a:p>
          <a:p>
            <a:pPr marL="914400" lvl="2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SB 54 and privacy compliance </a:t>
            </a:r>
          </a:p>
          <a:p>
            <a:pPr marL="914400" lvl="2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Data retention, sharing, and analytics controls </a:t>
            </a:r>
          </a:p>
          <a:p>
            <a:pPr marL="914400" lvl="2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Termination right for the City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Develop and present locally controlled alternatives.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35858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D935831-4E39-48DD-50E6-7C5C0CE6B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9226" y="287868"/>
            <a:ext cx="9833548" cy="1193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Conclusion – Protect Local Control and Community Trust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2">
            <a:extLst>
              <a:ext uri="{FF2B5EF4-FFF2-40B4-BE49-F238E27FC236}">
                <a16:creationId xmlns:a16="http://schemas.microsoft.com/office/drawing/2014/main" id="{3C880198-5D57-6D8D-C2CC-0503387534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79226" y="2127321"/>
            <a:ext cx="9833548" cy="37624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The decision sets a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20‑year precedent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for federal surveillance on City land.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San Clemente can protect both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coastal safety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resident privacy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Core values: 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Transparency, Oversight, Accountability.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63663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40ff137-55af-4868-acb4-62622b72574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71053123E38C40B934FD614E7A1F9F" ma:contentTypeVersion="18" ma:contentTypeDescription="Create a new document." ma:contentTypeScope="" ma:versionID="36e230f3c833a74cf0ce70ce80fdce1e">
  <xsd:schema xmlns:xsd="http://www.w3.org/2001/XMLSchema" xmlns:xs="http://www.w3.org/2001/XMLSchema" xmlns:p="http://schemas.microsoft.com/office/2006/metadata/properties" xmlns:ns3="540ff137-55af-4868-acb4-62622b725748" xmlns:ns4="74119721-c4f7-4f43-a9d4-f6f5f3c1b5d0" targetNamespace="http://schemas.microsoft.com/office/2006/metadata/properties" ma:root="true" ma:fieldsID="03a2961947a91ef69427b5d99f596ea1" ns3:_="" ns4:_="">
    <xsd:import namespace="540ff137-55af-4868-acb4-62622b725748"/>
    <xsd:import namespace="74119721-c4f7-4f43-a9d4-f6f5f3c1b5d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ObjectDetectorVersions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ff137-55af-4868-acb4-62622b7257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119721-c4f7-4f43-a9d4-f6f5f3c1b5d0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951F2D-852A-438C-A27F-D06C821FE8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5B30EF-F252-4A24-BBAC-1F9450CDBAFD}">
  <ds:schemaRefs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74119721-c4f7-4f43-a9d4-f6f5f3c1b5d0"/>
    <ds:schemaRef ds:uri="540ff137-55af-4868-acb4-62622b725748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BCD3581-C74A-49D9-9848-26F1AA9CF6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0ff137-55af-4868-acb4-62622b725748"/>
    <ds:schemaRef ds:uri="74119721-c4f7-4f43-a9d4-f6f5f3c1b5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1955</TotalTime>
  <Words>606</Words>
  <Application>Microsoft Macintosh PowerPoint</Application>
  <PresentationFormat>Widescreen</PresentationFormat>
  <Paragraphs>94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Item 11M – Federal Surveillance Lease Proposal</vt:lpstr>
      <vt:lpstr>Proposed lease gives CBP a long-term surveillance foothold on City land</vt:lpstr>
      <vt:lpstr>The City Loses Control</vt:lpstr>
      <vt:lpstr>Privacy Protections Are Weak &amp; Vague</vt:lpstr>
      <vt:lpstr>No Data-Use Limits or Oversight</vt:lpstr>
      <vt:lpstr>Local Alternatives Not Explored</vt:lpstr>
      <vt:lpstr>Risks if Item 11M Is Approved</vt:lpstr>
      <vt:lpstr>Action That Was Requested</vt:lpstr>
      <vt:lpstr>Conclusion – Protect Local Control and Community Trust</vt:lpstr>
      <vt:lpstr>Action Requested at the City Council Meeting</vt:lpstr>
      <vt:lpstr>San Clemente City Council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Enmeier, Mark R.</dc:creator>
  <cp:lastModifiedBy>MICHAEL W</cp:lastModifiedBy>
  <cp:revision>13</cp:revision>
  <dcterms:created xsi:type="dcterms:W3CDTF">2026-01-19T18:25:00Z</dcterms:created>
  <dcterms:modified xsi:type="dcterms:W3CDTF">2026-02-06T20:35:07Z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0x0101001F71053123E38C40B934FD614E7A1F9F</vt:lpwstr>
  </property>
</Properties>
</file>